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772400" cy="100584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-210" y="6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 userDrawn="1"/>
        </p:nvSpPr>
        <p:spPr bwMode="auto">
          <a:xfrm>
            <a:off x="92075" y="92075"/>
            <a:ext cx="7588250" cy="1736725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/>
        </p:spPr>
        <p:txBody>
          <a:bodyPr wrap="none" lIns="79406" tIns="39704" rIns="79406" bIns="39704" anchor="ctr"/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92075" y="1828800"/>
            <a:ext cx="75882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/>
        </p:spPr>
        <p:txBody>
          <a:bodyPr lIns="79406" tIns="39704" rIns="79406" bIns="39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92075" y="1901825"/>
            <a:ext cx="75882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/>
        </p:spPr>
        <p:txBody>
          <a:bodyPr lIns="79406" tIns="39704" rIns="79406" bIns="39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563" y="9236075"/>
            <a:ext cx="32004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91840" y="182880"/>
            <a:ext cx="4297680" cy="1554480"/>
          </a:xfrm>
          <a:solidFill>
            <a:srgbClr val="0070C0"/>
          </a:solidFill>
        </p:spPr>
        <p:txBody>
          <a:bodyPr>
            <a:normAutofit/>
          </a:bodyPr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Wide FOV Night Vision Goggle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9B8A-632E-426F-BA77-7C7F76B938C5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EFB3-4ACA-4395-ACD7-AE2A4667E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E50AB-D64A-4572-99B2-3FD7A5B76DC9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7CFA-606F-4248-9F40-0C251E5C0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4CDD-6A10-47AB-8417-45112DB0E5F8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2C66-10FA-4AB8-BD93-124CB9DB8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3C13-731C-4F4D-A993-F32AE2E874FF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DBA1-AF91-4983-9F27-25E653F0D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07B9-F1E2-4265-8ED1-6C3951B12DEA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49D5-F418-4B72-9778-AD70F1F15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1728-BDFD-4F87-9999-004C01C6B232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BEF3-1BAD-4F37-94BF-F3CCA1A5E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5C4D-4D56-4F9F-8363-324994F0B43E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8B49-A9CE-410D-AA82-829D9155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CF6C-7669-44B4-B804-4ADA97C3AC06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B7307-8B72-47BA-A42D-DCF017C50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6250A-9203-4F17-A660-4A98C539917C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4D84-C323-4005-A5DD-BE10CC801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5C07-62EF-4BE6-B03A-372D3834C99E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4227-F9AD-4D32-A367-D0C7633A1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88938" y="403225"/>
            <a:ext cx="6994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8938" y="2346325"/>
            <a:ext cx="69945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E1542B-336A-4ECA-B0B8-22CFF0260F19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867B7A-9E4F-42E6-955A-E99ECF144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4754563" y="2103438"/>
            <a:ext cx="2743200" cy="7497762"/>
          </a:xfrm>
          <a:prstGeom prst="rect">
            <a:avLst/>
          </a:prstGeom>
          <a:solidFill>
            <a:srgbClr val="FFFFAB"/>
          </a:solidFill>
          <a:ln w="9525">
            <a:noFill/>
            <a:miter lim="800000"/>
            <a:headEnd/>
            <a:tailEnd/>
          </a:ln>
        </p:spPr>
        <p:txBody>
          <a:bodyPr wrap="none" lIns="79406" tIns="39704" rIns="79406" bIns="39704" anchor="ctr"/>
          <a:lstStyle/>
          <a:p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95250" y="2016153"/>
            <a:ext cx="4616449" cy="674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Multi-Mission Compressive Sensor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Compressive Multispectral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(MS) and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(HS) Foveal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Sensor (CMHFVS) developed under the strategic partnership with Prof. Kevin Kelly in Rice University. It is a unique state-of-the-art computational imaging system that combines both optical and computational elements with real-time adaptive configurability to address user’s needs in challenging multiple-threat and multiple-mission environment. It provides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“Adaptive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Configurability” such that the sensor hardware and software allows adaptation of sensing/perception parameters like spatial, temporal, spectral resolution, field of view and processing latency in real-time on-the-fly. It enables “Multi-Mission” via the adaptive configurability with the capability to conduct more than just one mission in a manner similar to the human visual system, i.e., detection-of-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identification-of-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tracking-of-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over-watch, and situational awareness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 is a vital tool for instantaneous target detection &amp; recognition relying on a few frames of direct HS CS measurements.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offered sensor is implemented with both a single pixel detector path for high sensitivity and fast frame rate grayscale imaging; and a spectrometer path for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imaging.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paths share a common objective lens and programmable DMD aperture for 2-D spatial coding.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implemented software executes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real-time coarse resolution video preview, and reconstruction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resolution. </a:t>
            </a:r>
          </a:p>
          <a:p>
            <a:pPr>
              <a:spcAft>
                <a:spcPts val="300"/>
              </a:spcAft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sensor enables: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selection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MS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sensing modes;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sampling rate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target identification;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fovea with arbitrary region of interest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(ROI) number, size, location, and resolution in both spectral and spatial domains;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size, weight, and power consumption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-C).</a:t>
            </a:r>
          </a:p>
          <a:p>
            <a:pPr>
              <a:spcAft>
                <a:spcPts val="300"/>
              </a:spcAft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offered sensor can be used as a scientific research backbone platform for facilitating advanced Compressed Sensing,  Machine Vision, Deep Learning research, and also a good education platform for college students to study in the field of artificial intelligence (AI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CMHFVS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complete hardware package with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software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data acquisition, reconstruction and display. </a:t>
            </a: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4953000" y="8064500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defTabSz="1027113">
              <a:spcBef>
                <a:spcPct val="50000"/>
              </a:spcBef>
            </a:pPr>
            <a:r>
              <a:rPr lang="en-US" altLang="zh-CN" sz="1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 Info:</a:t>
            </a:r>
          </a:p>
          <a:p>
            <a:pPr defTabSz="1027113">
              <a:spcBef>
                <a:spcPct val="50000"/>
              </a:spcBef>
            </a:pPr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Le Li, CEO</a:t>
            </a:r>
          </a:p>
          <a:p>
            <a:pPr defTabSz="1027113">
              <a:spcBef>
                <a:spcPct val="50000"/>
              </a:spcBef>
            </a:pPr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Tel: </a:t>
            </a:r>
            <a:r>
              <a:rPr lang="en-US" altLang="zh-CN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(845)897-0138	</a:t>
            </a:r>
          </a:p>
          <a:p>
            <a:pPr defTabSz="1027113"/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Fax: (845)897-0603 </a:t>
            </a:r>
          </a:p>
          <a:p>
            <a:pPr defTabSz="1027113"/>
            <a:r>
              <a:rPr lang="en-US" altLang="zh-CN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altLang="zh-CN" sz="1200" u="sng">
                <a:latin typeface="Times New Roman" pitchFamily="18" charset="0"/>
                <a:cs typeface="Times New Roman" pitchFamily="18" charset="0"/>
              </a:rPr>
              <a:t>leli@kentoptronics.com</a:t>
            </a:r>
          </a:p>
          <a:p>
            <a:pPr defTabSz="1027113"/>
            <a:r>
              <a:rPr lang="en-US" altLang="zh-CN" sz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www.kentoptronics.com</a:t>
            </a: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92475" y="182563"/>
            <a:ext cx="4297363" cy="155416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zh-CN" sz="3600" b="1" dirty="0" smtClean="0">
                <a:solidFill>
                  <a:schemeClr val="bg1"/>
                </a:solidFill>
              </a:rPr>
              <a:t>Multi-Mission Compressive Sensor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FFCCDF-4F39-4D2F-A809-25A4D7CD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58" t="11714" r="36920" b="31546"/>
          <a:stretch/>
        </p:blipFill>
        <p:spPr>
          <a:xfrm>
            <a:off x="5312656" y="4306638"/>
            <a:ext cx="820091" cy="1108204"/>
          </a:xfrm>
          <a:prstGeom prst="rect">
            <a:avLst/>
          </a:prstGeom>
        </p:spPr>
      </p:pic>
      <p:sp>
        <p:nvSpPr>
          <p:cNvPr id="17" name="Arrow: Right 5">
            <a:extLst>
              <a:ext uri="{FF2B5EF4-FFF2-40B4-BE49-F238E27FC236}">
                <a16:creationId xmlns:a16="http://schemas.microsoft.com/office/drawing/2014/main" xmlns="" id="{AA01AA85-8B1D-4AF8-9392-C23C95F27F4D}"/>
              </a:ext>
            </a:extLst>
          </p:cNvPr>
          <p:cNvSpPr/>
          <p:nvPr/>
        </p:nvSpPr>
        <p:spPr>
          <a:xfrm rot="5400000" flipV="1">
            <a:off x="5893239" y="4589331"/>
            <a:ext cx="1381055" cy="731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Foveate Over Path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91A7CF5-89E0-4A88-B1DD-7F9776AB6037}"/>
              </a:ext>
            </a:extLst>
          </p:cNvPr>
          <p:cNvSpPr txBox="1"/>
          <p:nvPr/>
        </p:nvSpPr>
        <p:spPr>
          <a:xfrm>
            <a:off x="5162747" y="2103438"/>
            <a:ext cx="1997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Truth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</a:p>
          <a:p>
            <a:pPr algn="ctr"/>
            <a:r>
              <a:rPr lang="en-US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(Press “F5” to watch the video)</a:t>
            </a:r>
            <a:endParaRPr lang="en-US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643D236-DEEC-46DE-940C-548DEA42A8B9}"/>
              </a:ext>
            </a:extLst>
          </p:cNvPr>
          <p:cNvSpPr txBox="1"/>
          <p:nvPr/>
        </p:nvSpPr>
        <p:spPr>
          <a:xfrm>
            <a:off x="5013773" y="7426578"/>
            <a:ext cx="233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6.67% - </a:t>
            </a:r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16/128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Foveated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Reconstructed Video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picture containing box, computer&#10;&#10;Description automatically generated">
            <a:extLst>
              <a:ext uri="{FF2B5EF4-FFF2-40B4-BE49-F238E27FC236}">
                <a16:creationId xmlns="" xmlns:a16="http://schemas.microsoft.com/office/drawing/2014/main" id="{28001F70-0321-40DB-817B-8240F5DEE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9" y="207452"/>
            <a:ext cx="2290950" cy="15263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1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81" y="2540000"/>
            <a:ext cx="1524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2" y="5854700"/>
            <a:ext cx="151923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92075" y="92075"/>
            <a:ext cx="7588250" cy="7302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79406" tIns="39704" rIns="79406" bIns="39704" anchor="ctr"/>
          <a:lstStyle/>
          <a:p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8" name="Rectangle 3"/>
          <p:cNvSpPr txBox="1">
            <a:spLocks noChangeArrowheads="1"/>
          </p:cNvSpPr>
          <p:nvPr/>
        </p:nvSpPr>
        <p:spPr bwMode="auto">
          <a:xfrm>
            <a:off x="92075" y="119271"/>
            <a:ext cx="7588250" cy="96210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ompressive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ultispectral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Hyperspectral Foveal Video Sensor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CMHFVS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39" name="Rectangle 40"/>
          <p:cNvSpPr>
            <a:spLocks noChangeArrowheads="1"/>
          </p:cNvSpPr>
          <p:nvPr/>
        </p:nvSpPr>
        <p:spPr bwMode="auto">
          <a:xfrm>
            <a:off x="228600" y="4284663"/>
            <a:ext cx="634841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ctr"/>
          <a:lstStyle/>
          <a:p>
            <a:pPr algn="ctr" defTabSz="1052513">
              <a:lnSpc>
                <a:spcPct val="85000"/>
              </a:lnSpc>
            </a:pPr>
            <a:r>
              <a:rPr lang="en-US" altLang="zh-CN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a-TreM</a:t>
            </a:r>
            <a:r>
              <a:rPr lang="en-US" altLang="zh-CN" i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en-US" altLang="zh-CN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Specifications</a:t>
            </a:r>
          </a:p>
        </p:txBody>
      </p:sp>
      <p:sp>
        <p:nvSpPr>
          <p:cNvPr id="1040" name="Rectangle 63"/>
          <p:cNvSpPr>
            <a:spLocks noChangeArrowheads="1"/>
          </p:cNvSpPr>
          <p:nvPr/>
        </p:nvSpPr>
        <p:spPr bwMode="auto">
          <a:xfrm>
            <a:off x="92075" y="4921107"/>
            <a:ext cx="7588250" cy="3651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91420" tIns="45710" rIns="91420" bIns="45710" anchor="ctr"/>
          <a:lstStyle/>
          <a:p>
            <a:pPr algn="ctr" defTabSz="1052513" eaLnBrk="0" hangingPunct="0">
              <a:spcBef>
                <a:spcPct val="20000"/>
              </a:spcBef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Visible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CMHFVS 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Specifications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42" name="Line 11"/>
          <p:cNvSpPr>
            <a:spLocks noChangeShapeType="1"/>
          </p:cNvSpPr>
          <p:nvPr/>
        </p:nvSpPr>
        <p:spPr bwMode="auto">
          <a:xfrm>
            <a:off x="92075" y="1148296"/>
            <a:ext cx="75882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lIns="79406" tIns="39704" rIns="79406" bIns="39704"/>
          <a:lstStyle/>
          <a:p>
            <a:endParaRPr lang="en-US"/>
          </a:p>
        </p:txBody>
      </p:sp>
      <p:sp>
        <p:nvSpPr>
          <p:cNvPr id="1043" name="Line 15"/>
          <p:cNvSpPr>
            <a:spLocks noChangeShapeType="1"/>
          </p:cNvSpPr>
          <p:nvPr/>
        </p:nvSpPr>
        <p:spPr bwMode="auto">
          <a:xfrm>
            <a:off x="92075" y="1221321"/>
            <a:ext cx="75882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lIns="79406" tIns="39704" rIns="79406" bIns="39704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342901" y="8448439"/>
            <a:ext cx="7143750" cy="11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0" rIns="91420" bIns="45710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</a:p>
          <a:p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---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spectra are available under special order, till 12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in long wave infrared (LWIR).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Compressed, not full resolution at 1024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1024</a:t>
            </a:r>
          </a:p>
          <a:p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Compressed video rate</a:t>
            </a:r>
          </a:p>
          <a:p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---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and size specs are for generation-1 product, which can be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76761"/>
              </p:ext>
            </p:extLst>
          </p:nvPr>
        </p:nvGraphicFramePr>
        <p:xfrm>
          <a:off x="1535373" y="5352569"/>
          <a:ext cx="4924795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0797"/>
                <a:gridCol w="2393998"/>
              </a:tblGrid>
              <a:tr h="0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Parameter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Value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</a:tr>
              <a:tr h="0"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Spectrum (nm)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400 - </a:t>
                      </a:r>
                      <a:r>
                        <a:rPr lang="en-US" sz="1600" kern="1200" dirty="0" smtClean="0">
                          <a:effectLst/>
                        </a:rPr>
                        <a:t>850</a:t>
                      </a:r>
                      <a:r>
                        <a:rPr lang="en-US" sz="1600" baseline="30000" dirty="0" smtClean="0">
                          <a:effectLst/>
                        </a:rPr>
                        <a:t>(a)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</a:tr>
              <a:tr h="0"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Spatial resolution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1600" dirty="0">
                          <a:effectLst/>
                        </a:rPr>
                        <a:t>1 to 1024</a:t>
                      </a:r>
                      <a:r>
                        <a:rPr lang="en-US" sz="16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1600" dirty="0" smtClean="0">
                          <a:effectLst/>
                        </a:rPr>
                        <a:t>1024</a:t>
                      </a:r>
                      <a:r>
                        <a:rPr lang="en-US" sz="1600" baseline="30000" dirty="0" smtClean="0">
                          <a:effectLst/>
                        </a:rPr>
                        <a:t>(b)</a:t>
                      </a:r>
                      <a:endParaRPr lang="en-US" sz="1600" baseline="30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</a:tr>
              <a:tr h="0"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Spectral resolution (nm)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0.8 - 450 nm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</a:tr>
              <a:tr h="0"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Frame rate (fps)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30</a:t>
                      </a:r>
                      <a:r>
                        <a:rPr lang="en-US" sz="1600" baseline="30000" dirty="0" smtClean="0">
                          <a:effectLst/>
                        </a:rPr>
                        <a:t>(c)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</a:tr>
              <a:tr h="0"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Field of view (deg)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Up to 12 </a:t>
                      </a:r>
                      <a:r>
                        <a:rPr lang="en-US" sz="16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smtClean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</a:tr>
              <a:tr h="0"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Size (Inch</a:t>
                      </a:r>
                      <a:r>
                        <a:rPr lang="en-US" sz="1600" kern="1200" dirty="0" smtClean="0">
                          <a:effectLst/>
                        </a:rPr>
                        <a:t>)</a:t>
                      </a:r>
                      <a:r>
                        <a:rPr lang="en-US" sz="1600" kern="1200" baseline="30000" dirty="0" smtClean="0">
                          <a:effectLst/>
                        </a:rPr>
                        <a:t>(d)</a:t>
                      </a:r>
                      <a:endParaRPr lang="en-US" sz="1600" baseline="30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12"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  <a:sym typeface="Symbol"/>
                        </a:rPr>
                        <a:t>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kern="1200">
                          <a:effectLst/>
                        </a:rPr>
                        <a:t>9.5"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  <a:sym typeface="Symbol"/>
                        </a:rPr>
                        <a:t></a:t>
                      </a: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en-US" sz="1600" kern="1200">
                          <a:effectLst/>
                        </a:rPr>
                        <a:t>8"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</a:tr>
              <a:tr h="0"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Weight (</a:t>
                      </a:r>
                      <a:r>
                        <a:rPr lang="en-US" sz="1600" kern="1200" dirty="0" err="1">
                          <a:effectLst/>
                        </a:rPr>
                        <a:t>Lb</a:t>
                      </a:r>
                      <a:r>
                        <a:rPr lang="en-US" sz="1600" kern="1200" dirty="0" smtClean="0">
                          <a:effectLst/>
                        </a:rPr>
                        <a:t>)</a:t>
                      </a:r>
                      <a:r>
                        <a:rPr lang="en-US" sz="1600" kern="1200" baseline="30000" dirty="0" smtClean="0">
                          <a:effectLst/>
                        </a:rPr>
                        <a:t>(d)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~24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</a:tr>
              <a:tr h="0"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Power consumption (W)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≤ 55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" y="1417819"/>
            <a:ext cx="30908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" y="2703444"/>
            <a:ext cx="41624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3514478" y="1264261"/>
            <a:ext cx="4138654" cy="138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0" rIns="91420" bIns="45710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1400" dirty="0"/>
              <a:t>The </a:t>
            </a:r>
            <a:r>
              <a:rPr lang="en-US" sz="1400" dirty="0" smtClean="0"/>
              <a:t>CMHFVS </a:t>
            </a:r>
            <a:r>
              <a:rPr lang="en-US" sz="1400" dirty="0"/>
              <a:t>sensor captured scene, where (A) I</a:t>
            </a:r>
            <a:r>
              <a:rPr lang="en-US" sz="1400" dirty="0" smtClean="0"/>
              <a:t>mage </a:t>
            </a:r>
            <a:r>
              <a:rPr lang="en-US" sz="1400" dirty="0"/>
              <a:t>captured by </a:t>
            </a:r>
            <a:r>
              <a:rPr lang="en-US" sz="1400" dirty="0" smtClean="0"/>
              <a:t>the conventional </a:t>
            </a:r>
            <a:r>
              <a:rPr lang="en-US" sz="1400" dirty="0"/>
              <a:t>2-D camera inside the </a:t>
            </a:r>
            <a:r>
              <a:rPr lang="en-US" sz="1400" dirty="0" smtClean="0"/>
              <a:t>CMHS, </a:t>
            </a:r>
            <a:r>
              <a:rPr lang="en-US" sz="1400" dirty="0"/>
              <a:t>(B) Reconstructed </a:t>
            </a:r>
            <a:r>
              <a:rPr lang="en-US" sz="1400" dirty="0" smtClean="0"/>
              <a:t>grayscale image from </a:t>
            </a:r>
            <a:r>
              <a:rPr lang="en-US" sz="1400" dirty="0"/>
              <a:t>the single pixel detector; and (C) Reconstructed </a:t>
            </a:r>
            <a:r>
              <a:rPr lang="en-US" sz="1400" dirty="0" smtClean="0"/>
              <a:t>color image from </a:t>
            </a:r>
            <a:r>
              <a:rPr lang="en-US" sz="1400" dirty="0"/>
              <a:t>the spectrometer based on CIE 1931 color space</a:t>
            </a:r>
            <a:endParaRPr lang="en-US" sz="1400" dirty="0">
              <a:solidFill>
                <a:srgbClr val="313131"/>
              </a:solidFill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483904" y="3236179"/>
            <a:ext cx="3169228" cy="11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0" rIns="91420" bIns="45710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1400" dirty="0"/>
              <a:t>Selected hyperspectral image frames at different wavelengths which </a:t>
            </a:r>
            <a:r>
              <a:rPr lang="en-US" sz="1400" dirty="0" smtClean="0"/>
              <a:t>have been </a:t>
            </a:r>
            <a:r>
              <a:rPr lang="en-US" sz="1400" dirty="0"/>
              <a:t>reconstructed with a </a:t>
            </a:r>
            <a:r>
              <a:rPr lang="en-US" sz="1400" dirty="0" smtClean="0"/>
              <a:t>spectral </a:t>
            </a:r>
            <a:r>
              <a:rPr lang="en-US" sz="1400" dirty="0"/>
              <a:t>resolution </a:t>
            </a:r>
            <a:r>
              <a:rPr lang="en-US" sz="1400" dirty="0" err="1"/>
              <a:t>Δλ</a:t>
            </a:r>
            <a:r>
              <a:rPr lang="en-US" sz="1400" dirty="0"/>
              <a:t> = 10 nm of the scene </a:t>
            </a:r>
            <a:r>
              <a:rPr lang="en-US" sz="1400" dirty="0" smtClean="0"/>
              <a:t>in the above figure</a:t>
            </a:r>
            <a:endParaRPr lang="en-US" sz="1400" dirty="0">
              <a:solidFill>
                <a:srgbClr val="31313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91420" tIns="45710" rIns="91420" bIns="45710">
        <a:spAutoFit/>
      </a:bodyPr>
      <a:lstStyle>
        <a:defPPr algn="just" eaLnBrk="1" hangingPunct="1">
          <a:spcBef>
            <a:spcPct val="50000"/>
          </a:spcBef>
          <a:buFontTx/>
          <a:buNone/>
          <a:defRPr sz="1400" b="0" dirty="0">
            <a:solidFill>
              <a:srgbClr val="313131"/>
            </a:solidFill>
            <a:ea typeface="宋体" pitchFamily="2" charset="-122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576</Words>
  <Application>Microsoft Office PowerPoint</Application>
  <PresentationFormat>Custom</PresentationFormat>
  <Paragraphs>48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Multi-Mission Compressive Sensor</vt:lpstr>
      <vt:lpstr>PowerPoint Presentation</vt:lpstr>
    </vt:vector>
  </TitlesOfParts>
  <Company>Kent Optronics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 Guo</dc:creator>
  <cp:lastModifiedBy>yyly</cp:lastModifiedBy>
  <cp:revision>54</cp:revision>
  <cp:lastPrinted>2020-10-06T14:14:24Z</cp:lastPrinted>
  <dcterms:created xsi:type="dcterms:W3CDTF">2014-03-25T15:42:20Z</dcterms:created>
  <dcterms:modified xsi:type="dcterms:W3CDTF">2020-12-04T00:57:03Z</dcterms:modified>
</cp:coreProperties>
</file>